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00" r:id="rId2"/>
    <p:sldId id="353" r:id="rId3"/>
    <p:sldId id="333" r:id="rId4"/>
    <p:sldId id="332" r:id="rId5"/>
    <p:sldId id="301" r:id="rId6"/>
    <p:sldId id="338" r:id="rId7"/>
    <p:sldId id="349" r:id="rId8"/>
    <p:sldId id="348" r:id="rId9"/>
    <p:sldId id="302" r:id="rId10"/>
    <p:sldId id="334" r:id="rId11"/>
    <p:sldId id="344" r:id="rId12"/>
    <p:sldId id="345" r:id="rId13"/>
    <p:sldId id="339" r:id="rId14"/>
    <p:sldId id="340" r:id="rId15"/>
    <p:sldId id="335" r:id="rId16"/>
    <p:sldId id="336" r:id="rId17"/>
    <p:sldId id="337" r:id="rId18"/>
    <p:sldId id="307" r:id="rId19"/>
    <p:sldId id="343" r:id="rId20"/>
    <p:sldId id="346" r:id="rId21"/>
    <p:sldId id="321" r:id="rId22"/>
    <p:sldId id="352" r:id="rId23"/>
    <p:sldId id="350" r:id="rId24"/>
    <p:sldId id="351" r:id="rId25"/>
    <p:sldId id="347" r:id="rId26"/>
    <p:sldId id="309" r:id="rId27"/>
    <p:sldId id="32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/>
    <p:restoredTop sz="94617"/>
  </p:normalViewPr>
  <p:slideViewPr>
    <p:cSldViewPr snapToGrid="0" snapToObjects="1">
      <p:cViewPr>
        <p:scale>
          <a:sx n="95" d="100"/>
          <a:sy n="95" d="100"/>
        </p:scale>
        <p:origin x="6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4D06-C70C-BF47-9B58-84F80C18DB2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22A1-27BD-3D4E-8CE4-990302913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6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6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4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5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7FBC-8CBD-8D46-9935-15C782AB30E0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35897" r="44113" b="39231"/>
          <a:stretch/>
        </p:blipFill>
        <p:spPr>
          <a:xfrm>
            <a:off x="10290530" y="6041203"/>
            <a:ext cx="1462199" cy="5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8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jira.sakaiproject.org/browse/SAK-42272" TargetMode="Externa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png"/><Relationship Id="rId7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build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sugiproject/tsugi-org)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Tsugi</a:t>
            </a:r>
            <a:r>
              <a:rPr lang="en-US" dirty="0"/>
              <a:t> </a:t>
            </a:r>
            <a:r>
              <a:rPr lang="en-US" dirty="0" smtClean="0"/>
              <a:t>Progress Towards the NGDLE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Dr. Charles Russell Severance</a:t>
            </a:r>
          </a:p>
          <a:p>
            <a:r>
              <a:rPr lang="en-US" dirty="0" smtClean="0"/>
              <a:t>Clinical Professor, University of Michigan School of Information</a:t>
            </a:r>
          </a:p>
          <a:p>
            <a:endParaRPr lang="en-US" dirty="0"/>
          </a:p>
          <a:p>
            <a:r>
              <a:rPr lang="en-US" dirty="0" err="1" smtClean="0"/>
              <a:t>www.tsugi.org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Tools on </a:t>
            </a:r>
            <a:r>
              <a:rPr lang="en-US" dirty="0" err="1" smtClean="0"/>
              <a:t>tsugicloud.org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Topic Selector (*)</a:t>
            </a:r>
          </a:p>
          <a:p>
            <a:r>
              <a:rPr lang="en-US" dirty="0" smtClean="0"/>
              <a:t>Pre / Post Reflection (*)</a:t>
            </a:r>
          </a:p>
          <a:p>
            <a:r>
              <a:rPr lang="en-US" dirty="0" smtClean="0"/>
              <a:t>Chat / Web Sockets</a:t>
            </a:r>
          </a:p>
          <a:p>
            <a:r>
              <a:rPr lang="en-US" dirty="0" smtClean="0"/>
              <a:t>Attendance Tool Upgrade (*)</a:t>
            </a:r>
          </a:p>
          <a:p>
            <a:r>
              <a:rPr lang="en-US" dirty="0" smtClean="0"/>
              <a:t>Flash Cards (*)</a:t>
            </a:r>
          </a:p>
          <a:p>
            <a:r>
              <a:rPr lang="en-US" dirty="0" smtClean="0"/>
              <a:t>Photo Gallery (*)</a:t>
            </a:r>
          </a:p>
          <a:p>
            <a:r>
              <a:rPr lang="en-US" dirty="0" err="1" smtClean="0"/>
              <a:t>CKEditor</a:t>
            </a:r>
            <a:r>
              <a:rPr lang="en-US" dirty="0" smtClean="0"/>
              <a:t> Paper + Annotations</a:t>
            </a:r>
          </a:p>
          <a:p>
            <a:r>
              <a:rPr lang="en-US" dirty="0" smtClean="0"/>
              <a:t>PDF Annotation</a:t>
            </a:r>
          </a:p>
          <a:p>
            <a:r>
              <a:rPr lang="en-US" dirty="0" smtClean="0"/>
              <a:t>Interactive Video (*)</a:t>
            </a:r>
          </a:p>
          <a:p>
            <a:r>
              <a:rPr lang="en-US" dirty="0" smtClean="0"/>
              <a:t>Quick Write Upgrade (*)</a:t>
            </a:r>
          </a:p>
          <a:p>
            <a:r>
              <a:rPr lang="en-US" dirty="0" smtClean="0"/>
              <a:t>Quizzes UI Upgrade / QTI Export (*)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54788" y="5807631"/>
            <a:ext cx="268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Community Contribution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43" y="195521"/>
            <a:ext cx="10609809" cy="60557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4360" y="6251304"/>
            <a:ext cx="580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www.tsugicloud.org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/store/details/</a:t>
            </a:r>
            <a:r>
              <a:rPr lang="en-US" dirty="0" err="1"/>
              <a:t>stickygrader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5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218948"/>
            <a:ext cx="7460996" cy="3215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84" y="3560299"/>
            <a:ext cx="9042400" cy="256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74360" y="6251304"/>
            <a:ext cx="542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 smtClean="0"/>
              <a:t>www.tsugicloud.org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/store/details/</a:t>
            </a:r>
            <a:r>
              <a:rPr lang="en-US" dirty="0" err="1" smtClean="0"/>
              <a:t>ckpaper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3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0"/>
          <a:stretch/>
        </p:blipFill>
        <p:spPr>
          <a:xfrm>
            <a:off x="266699" y="430305"/>
            <a:ext cx="8895410" cy="57284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17604" y="430305"/>
            <a:ext cx="2563727" cy="3158004"/>
          </a:xfrm>
        </p:spPr>
        <p:txBody>
          <a:bodyPr>
            <a:normAutofit/>
          </a:bodyPr>
          <a:lstStyle/>
          <a:p>
            <a:r>
              <a:rPr lang="en-US" smtClean="0"/>
              <a:t>New Themed </a:t>
            </a:r>
            <a:r>
              <a:rPr lang="en-US" dirty="0" smtClean="0"/>
              <a:t>UI: Thanks to David Bauer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91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0177" y="2754825"/>
            <a:ext cx="2514600" cy="1325563"/>
          </a:xfrm>
        </p:spPr>
        <p:txBody>
          <a:bodyPr>
            <a:normAutofit/>
          </a:bodyPr>
          <a:lstStyle/>
          <a:p>
            <a:r>
              <a:rPr lang="is-IS" sz="4000" dirty="0">
                <a:hlinkClick r:id="rId2"/>
              </a:rPr>
              <a:t>SAK-42272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93"/>
            <a:ext cx="9374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4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8" y="94129"/>
            <a:ext cx="958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56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8241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2411" y="2476313"/>
            <a:ext cx="2371165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Performance</a:t>
            </a:r>
            <a:br>
              <a:rPr lang="en-US" sz="3200" dirty="0" smtClean="0"/>
            </a:br>
            <a:r>
              <a:rPr lang="en-US" sz="3200" dirty="0" smtClean="0"/>
              <a:t>and Scale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319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" y="107576"/>
            <a:ext cx="958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6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400530" y="139244"/>
            <a:ext cx="2403230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04373" y="139245"/>
            <a:ext cx="2752969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4" y="1992232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7" y="495279"/>
            <a:ext cx="3450492" cy="914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45" y="495279"/>
            <a:ext cx="1701800" cy="685800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74" y="270536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7" y="4019973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914129" y="2446130"/>
            <a:ext cx="1090244" cy="4539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914129" y="2900030"/>
            <a:ext cx="1090244" cy="17036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914129" y="952385"/>
            <a:ext cx="1090244" cy="194764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8131750" y="2601647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7757342" y="2900029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28758" y="3357091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3049" y="5673861"/>
            <a:ext cx="277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LTI 2.0 is *gone* - </a:t>
            </a:r>
            <a:r>
              <a:rPr lang="en-US" smtClean="0"/>
              <a:t>Sakai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365760"/>
            <a:ext cx="10069904" cy="60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3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9570" y="173873"/>
            <a:ext cx="7073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err="1" smtClean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www.sakaiger.com</a:t>
            </a:r>
            <a:r>
              <a:rPr lang="en-US" sz="4800" dirty="0" smtClean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en-US" sz="4800" dirty="0" err="1" smtClean="0">
                <a:solidFill>
                  <a:srgbClr val="E28B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sakaicar</a:t>
            </a:r>
            <a:endParaRPr lang="en-US" sz="4800" dirty="0">
              <a:solidFill>
                <a:srgbClr val="E28B3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96297" y="1272581"/>
            <a:ext cx="1696298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67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Next race:</a:t>
            </a:r>
          </a:p>
          <a:p>
            <a:pPr algn="r"/>
            <a:r>
              <a:rPr lang="en-US" sz="2667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June 27-28</a:t>
            </a:r>
            <a:endParaRPr lang="en-US" sz="2667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71163" y="6299359"/>
            <a:ext cx="242143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33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</a:t>
            </a:r>
            <a:r>
              <a:rPr lang="en-US" sz="2133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Jeffrey Smith</a:t>
            </a:r>
            <a:endParaRPr lang="en-US" sz="2133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8687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59" y="325803"/>
            <a:ext cx="7323418" cy="5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9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6" y="161364"/>
            <a:ext cx="8690534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59151" y="1481230"/>
            <a:ext cx="2407025" cy="298319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July 22: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Coursera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b="1" dirty="0" smtClean="0"/>
              <a:t>Summer/Fall</a:t>
            </a:r>
            <a:r>
              <a:rPr lang="en-US" sz="3200" dirty="0" smtClean="0"/>
              <a:t>: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 smtClean="0"/>
              <a:t>edX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err="1" smtClean="0"/>
              <a:t>FutureLearn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215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9288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4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0" y="0"/>
            <a:ext cx="9288887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459217" y="605118"/>
            <a:ext cx="2303929" cy="5701553"/>
          </a:xfrm>
        </p:spPr>
        <p:txBody>
          <a:bodyPr>
            <a:normAutofit/>
          </a:bodyPr>
          <a:lstStyle/>
          <a:p>
            <a:r>
              <a:rPr lang="en-US" dirty="0" err="1" smtClean="0"/>
              <a:t>Koseu</a:t>
            </a:r>
            <a:r>
              <a:rPr lang="en-US" dirty="0" smtClean="0"/>
              <a:t> DIY Publisher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8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0" y="0"/>
            <a:ext cx="9288887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459217" y="605118"/>
            <a:ext cx="2303929" cy="5701553"/>
          </a:xfrm>
        </p:spPr>
        <p:txBody>
          <a:bodyPr>
            <a:normAutofit/>
          </a:bodyPr>
          <a:lstStyle/>
          <a:p>
            <a:r>
              <a:rPr lang="en-US" dirty="0" err="1" smtClean="0"/>
              <a:t>Koseu</a:t>
            </a:r>
            <a:r>
              <a:rPr lang="en-US" smtClean="0"/>
              <a:t> DIY </a:t>
            </a:r>
            <a:r>
              <a:rPr lang="en-US" dirty="0" smtClean="0"/>
              <a:t>Publisher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28D3D0C9-7646-D844-B8E4-F79B33CA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9" name="Straight Arrow Connector 128"/>
          <p:cNvCxnSpPr>
            <a:endCxn id="72" idx="1"/>
          </p:cNvCxnSpPr>
          <p:nvPr/>
        </p:nvCxnSpPr>
        <p:spPr>
          <a:xfrm>
            <a:off x="8685647" y="2781678"/>
            <a:ext cx="960432" cy="182399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798508" y="2884367"/>
            <a:ext cx="1002195" cy="1023282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71045" y="1639467"/>
            <a:ext cx="2583024" cy="198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Pages</a:t>
            </a:r>
          </a:p>
          <a:p>
            <a:r>
              <a:rPr lang="en-US" sz="3200" dirty="0" smtClean="0"/>
              <a:t>Files</a:t>
            </a:r>
          </a:p>
          <a:p>
            <a:r>
              <a:rPr lang="en-US" sz="3200" dirty="0" smtClean="0"/>
              <a:t>Graders</a:t>
            </a:r>
          </a:p>
          <a:p>
            <a:r>
              <a:rPr lang="en-US" sz="3200" dirty="0" smtClean="0"/>
              <a:t>Book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190600" y="1873230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 smtClean="0"/>
              <a:t>LOR/MOOC py4e.com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 err="1" smtClean="0"/>
              <a:t>Autograders</a:t>
            </a:r>
            <a:r>
              <a:rPr lang="en-US" sz="2667" dirty="0" smtClean="0"/>
              <a:t> (</a:t>
            </a:r>
            <a:r>
              <a:rPr lang="en-US" sz="2667" b="1" dirty="0"/>
              <a:t>次</a:t>
            </a:r>
            <a:r>
              <a:rPr lang="en-US" sz="2667" b="1" dirty="0" smtClean="0"/>
              <a:t>)</a:t>
            </a:r>
          </a:p>
          <a:p>
            <a:pPr marL="285744" indent="-285744">
              <a:buFont typeface="Arial" charset="0"/>
              <a:buChar char="•"/>
            </a:pPr>
            <a:r>
              <a:rPr lang="en-US" sz="2667" dirty="0" smtClean="0"/>
              <a:t>Modules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6781784" y="4318736"/>
            <a:ext cx="1373715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KDP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32" y="4330239"/>
            <a:ext cx="545365" cy="791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318" y="1199378"/>
            <a:ext cx="1127120" cy="118545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111" y="222743"/>
            <a:ext cx="627823" cy="627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6" name="Can 25"/>
          <p:cNvSpPr/>
          <p:nvPr/>
        </p:nvSpPr>
        <p:spPr>
          <a:xfrm>
            <a:off x="1113800" y="4496845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YouTube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Amazon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Google Play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44857" y="4058906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4" idx="2"/>
            <a:endCxn id="26" idx="1"/>
          </p:cNvCxnSpPr>
          <p:nvPr/>
        </p:nvCxnSpPr>
        <p:spPr>
          <a:xfrm>
            <a:off x="876538" y="3873983"/>
            <a:ext cx="924767" cy="622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1068971" y="2630114"/>
            <a:ext cx="502074" cy="7469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>
            <a:off x="1801305" y="5353565"/>
            <a:ext cx="76405" cy="746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1801305" y="5353565"/>
            <a:ext cx="6592685" cy="749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31" idx="1"/>
          </p:cNvCxnSpPr>
          <p:nvPr/>
        </p:nvCxnSpPr>
        <p:spPr>
          <a:xfrm>
            <a:off x="2862557" y="3620760"/>
            <a:ext cx="482300" cy="788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3"/>
            <a:endCxn id="9" idx="1"/>
          </p:cNvCxnSpPr>
          <p:nvPr/>
        </p:nvCxnSpPr>
        <p:spPr>
          <a:xfrm>
            <a:off x="4828288" y="4409627"/>
            <a:ext cx="1953496" cy="305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>
            <a:off x="4154069" y="2630114"/>
            <a:ext cx="1036531" cy="70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FutureLearn</a:t>
            </a:r>
            <a:endParaRPr lang="en-US" sz="32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611772" y="2700825"/>
            <a:ext cx="1036531" cy="263676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611772" y="2700825"/>
            <a:ext cx="1036533" cy="1845596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611772" y="1792105"/>
            <a:ext cx="1642546" cy="90872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611772" y="536655"/>
            <a:ext cx="1747339" cy="216417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41"/>
          <p:cNvSpPr/>
          <p:nvPr/>
        </p:nvSpPr>
        <p:spPr>
          <a:xfrm>
            <a:off x="8074428" y="2201253"/>
            <a:ext cx="1074684" cy="1016999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/>
              <a:t>IMS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1510241" y="706997"/>
            <a:ext cx="2633458" cy="62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LTI Apps</a:t>
            </a:r>
            <a:endParaRPr lang="en-US" sz="3200" dirty="0"/>
          </a:p>
        </p:txBody>
      </p:sp>
      <p:cxnSp>
        <p:nvCxnSpPr>
          <p:cNvPr id="51" name="Straight Arrow Connector 50"/>
          <p:cNvCxnSpPr>
            <a:stCxn id="4" idx="0"/>
            <a:endCxn id="49" idx="1"/>
          </p:cNvCxnSpPr>
          <p:nvPr/>
        </p:nvCxnSpPr>
        <p:spPr>
          <a:xfrm flipV="1">
            <a:off x="876538" y="1021226"/>
            <a:ext cx="633703" cy="1858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3"/>
            <a:endCxn id="8" idx="1"/>
          </p:cNvCxnSpPr>
          <p:nvPr/>
        </p:nvCxnSpPr>
        <p:spPr>
          <a:xfrm>
            <a:off x="4143699" y="1021226"/>
            <a:ext cx="1046901" cy="1679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648303" y="3359545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edX</a:t>
            </a:r>
            <a:endParaRPr lang="en-US" sz="3200" dirty="0"/>
          </a:p>
        </p:txBody>
      </p:sp>
      <p:sp>
        <p:nvSpPr>
          <p:cNvPr id="72" name="Rectangle 71"/>
          <p:cNvSpPr/>
          <p:nvPr/>
        </p:nvSpPr>
        <p:spPr>
          <a:xfrm>
            <a:off x="9646079" y="2568373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Canvas</a:t>
            </a:r>
            <a:endParaRPr lang="en-US" sz="3200" dirty="0"/>
          </a:p>
        </p:txBody>
      </p:sp>
      <p:cxnSp>
        <p:nvCxnSpPr>
          <p:cNvPr id="82" name="Straight Arrow Connector 81"/>
          <p:cNvCxnSpPr>
            <a:stCxn id="31" idx="0"/>
            <a:endCxn id="8" idx="1"/>
          </p:cNvCxnSpPr>
          <p:nvPr/>
        </p:nvCxnSpPr>
        <p:spPr>
          <a:xfrm flipV="1">
            <a:off x="4086573" y="2700825"/>
            <a:ext cx="1104027" cy="1358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5" y="2282914"/>
            <a:ext cx="686818" cy="57091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90" y="733237"/>
            <a:ext cx="686818" cy="570918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stCxn id="27" idx="0"/>
            <a:endCxn id="8" idx="2"/>
          </p:cNvCxnSpPr>
          <p:nvPr/>
        </p:nvCxnSpPr>
        <p:spPr>
          <a:xfrm flipV="1">
            <a:off x="4121837" y="3528419"/>
            <a:ext cx="2779349" cy="25766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84106" y="2880070"/>
            <a:ext cx="384865" cy="9939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6279" y="293351"/>
            <a:ext cx="39951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>TODO: Make Publisher Back End Usable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13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Hosting </a:t>
            </a:r>
            <a:r>
              <a:rPr lang="en-US" dirty="0"/>
              <a:t>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github.com/tsugiproject/tsugi-build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56059"/>
            <a:ext cx="5455917" cy="3900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751613"/>
            <a:ext cx="5455917" cy="31098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5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0"/>
            <a:ext cx="11400941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87CC2527-562A-4F69-B487-4371E5B24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/>
              <a:t>Tsugi Servers – status.tsugi.org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BCDAEC91-5BCE-4B55-9CC0-43EF94CB7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12935" y="236198"/>
            <a:ext cx="9809587" cy="5476176"/>
            <a:chOff x="912935" y="236198"/>
            <a:chExt cx="9809587" cy="5476176"/>
          </a:xfrm>
        </p:grpSpPr>
        <p:sp>
          <p:nvSpPr>
            <p:cNvPr id="4" name="Oval 3"/>
            <p:cNvSpPr/>
            <p:nvPr/>
          </p:nvSpPr>
          <p:spPr>
            <a:xfrm>
              <a:off x="6060813" y="2717683"/>
              <a:ext cx="173133" cy="17072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6050717" y="2888406"/>
              <a:ext cx="96663" cy="2184833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3913377" y="2863405"/>
              <a:ext cx="2172791" cy="849945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3305276" y="2536582"/>
              <a:ext cx="2755537" cy="266463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3857835" y="1131546"/>
              <a:ext cx="2228335" cy="1611139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147381" y="666236"/>
              <a:ext cx="540911" cy="2051447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233946" y="1347143"/>
              <a:ext cx="2686855" cy="145590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407081" y="2840321"/>
              <a:ext cx="2919541" cy="56982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304221" y="2934985"/>
              <a:ext cx="2132705" cy="149721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666" y="5015564"/>
              <a:ext cx="2673715" cy="69681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596" y="236198"/>
              <a:ext cx="2935391" cy="4300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1163" y="736064"/>
              <a:ext cx="1060688" cy="49750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15" y="2247624"/>
              <a:ext cx="2286061" cy="57791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622" y="2259266"/>
              <a:ext cx="1395900" cy="127607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35" y="745433"/>
              <a:ext cx="2944900" cy="772224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4760670" y="1435646"/>
              <a:ext cx="2773421" cy="27347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rot="4655082">
              <a:off x="4994718" y="1696082"/>
              <a:ext cx="2305324" cy="22139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 Advantage®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179731" y="1848871"/>
              <a:ext cx="1935298" cy="19083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629" y="3768816"/>
              <a:ext cx="2255811" cy="59226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926" y="3893607"/>
              <a:ext cx="1184232" cy="107718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68626" y="2312904"/>
              <a:ext cx="1597393" cy="1012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mtClean="0"/>
                <a:t>PY4E /</a:t>
              </a:r>
              <a:endParaRPr lang="en-US" sz="2400" b="1" dirty="0" smtClean="0"/>
            </a:p>
            <a:p>
              <a:pPr algn="ctr"/>
              <a:r>
                <a:rPr lang="en-US" sz="2400" b="1" dirty="0" err="1" smtClean="0">
                  <a:solidFill>
                    <a:schemeClr val="accent5"/>
                  </a:solidFill>
                </a:rPr>
                <a:t>次</a:t>
              </a:r>
              <a:r>
                <a:rPr lang="en-US" sz="2400" b="1" dirty="0" err="1" smtClean="0"/>
                <a:t>Tsugi</a:t>
              </a:r>
              <a:endParaRPr lang="en-US" sz="24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65554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Learning Application Development Framework</a:t>
            </a:r>
          </a:p>
          <a:p>
            <a:r>
              <a:rPr lang="en-US" dirty="0"/>
              <a:t>Standards Compliance / LMS Integration </a:t>
            </a:r>
            <a:r>
              <a:rPr lang="en-US" dirty="0" smtClean="0"/>
              <a:t>Libraries</a:t>
            </a:r>
          </a:p>
          <a:p>
            <a:r>
              <a:rPr lang="en-US" dirty="0" smtClean="0"/>
              <a:t>Learning App Store</a:t>
            </a:r>
          </a:p>
          <a:p>
            <a:r>
              <a:rPr lang="en-US" dirty="0" smtClean="0"/>
              <a:t>Hosting / Hosted services for Tools</a:t>
            </a:r>
          </a:p>
          <a:p>
            <a:endParaRPr lang="en-US" dirty="0"/>
          </a:p>
          <a:p>
            <a:r>
              <a:rPr lang="en-US" dirty="0" err="1" smtClean="0"/>
              <a:t>Koseu</a:t>
            </a:r>
            <a:endParaRPr lang="en-US" dirty="0" smtClean="0"/>
          </a:p>
          <a:p>
            <a:pPr lvl="1"/>
            <a:r>
              <a:rPr lang="en-US" dirty="0" smtClean="0"/>
              <a:t>DIY Publishing</a:t>
            </a:r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MOOC Hosting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0"/>
            <a:ext cx="8725771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005918" y="3112994"/>
            <a:ext cx="2380129" cy="632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79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9" y="0"/>
            <a:ext cx="8914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0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8" y="0"/>
            <a:ext cx="8914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5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88" y="26894"/>
            <a:ext cx="986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266</Words>
  <Application>Microsoft Macintosh PowerPoint</Application>
  <PresentationFormat>Widescreen</PresentationFormat>
  <Paragraphs>85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Mangal</vt:lpstr>
      <vt:lpstr>맑은 고딕</vt:lpstr>
      <vt:lpstr>Arial</vt:lpstr>
      <vt:lpstr>Office Theme</vt:lpstr>
      <vt:lpstr>Tsugi Progress Towards the NGDLE</vt:lpstr>
      <vt:lpstr>PowerPoint Presentation</vt:lpstr>
      <vt:lpstr>PowerPoint Presentation</vt:lpstr>
      <vt:lpstr>PowerPoint Presentation</vt:lpstr>
      <vt:lpstr>What is Tsugi?</vt:lpstr>
      <vt:lpstr>PowerPoint Presentation</vt:lpstr>
      <vt:lpstr>PowerPoint Presentation</vt:lpstr>
      <vt:lpstr>PowerPoint Presentation</vt:lpstr>
      <vt:lpstr>PowerPoint Presentation</vt:lpstr>
      <vt:lpstr>Recent Tools on tsugicloud.org</vt:lpstr>
      <vt:lpstr>PowerPoint Presentation</vt:lpstr>
      <vt:lpstr>PowerPoint Presentation</vt:lpstr>
      <vt:lpstr>New Themed UI: Thanks to David Bauer</vt:lpstr>
      <vt:lpstr>SAK-42272</vt:lpstr>
      <vt:lpstr>PowerPoint Presentation</vt:lpstr>
      <vt:lpstr>Performance and Scale</vt:lpstr>
      <vt:lpstr>PowerPoint Presentation</vt:lpstr>
      <vt:lpstr>PowerPoint Presentation</vt:lpstr>
      <vt:lpstr>PowerPoint Presentation</vt:lpstr>
      <vt:lpstr>PowerPoint Presentation</vt:lpstr>
      <vt:lpstr>July 22: Coursera  Summer/Fall: edX FutureLearn</vt:lpstr>
      <vt:lpstr>PowerPoint Presentation</vt:lpstr>
      <vt:lpstr>Koseu DIY Publisher</vt:lpstr>
      <vt:lpstr>Koseu DIY Publisher</vt:lpstr>
      <vt:lpstr>PowerPoint Presentation</vt:lpstr>
      <vt:lpstr>References</vt:lpstr>
      <vt:lpstr>Questions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LTI Advantage and how it applies to Tsugi and Sakai</dc:title>
  <dc:creator>Severance, Charles</dc:creator>
  <cp:lastModifiedBy>Severance, Charles</cp:lastModifiedBy>
  <cp:revision>68</cp:revision>
  <dcterms:created xsi:type="dcterms:W3CDTF">2019-04-16T08:09:25Z</dcterms:created>
  <dcterms:modified xsi:type="dcterms:W3CDTF">2020-06-17T13:10:45Z</dcterms:modified>
</cp:coreProperties>
</file>